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Fira Sans Extra Condensed Medium"/>
      <p:regular r:id="rId22"/>
      <p:bold r:id="rId23"/>
      <p:italic r:id="rId24"/>
      <p:boldItalic r:id="rId25"/>
    </p:embeddedFont>
    <p:embeddedFont>
      <p:font typeface="Roboto Condensed"/>
      <p:regular r:id="rId26"/>
      <p:bold r:id="rId27"/>
      <p:italic r:id="rId28"/>
      <p:boldItalic r:id="rId29"/>
    </p:embeddedFont>
    <p:embeddedFont>
      <p:font typeface="Roboto Condensed Light"/>
      <p:regular r:id="rId30"/>
      <p:bold r:id="rId31"/>
      <p:italic r:id="rId32"/>
      <p:boldItalic r:id="rId33"/>
    </p:embeddedFont>
    <p:embeddedFont>
      <p:font typeface="Exo 2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FiraSansExtraCondensedMedium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FiraSansExtraCondensedMedium-italic.fntdata"/><Relationship Id="rId23" Type="http://schemas.openxmlformats.org/officeDocument/2006/relationships/font" Target="fonts/FiraSansExtraCondensedMedium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Condensed-regular.fntdata"/><Relationship Id="rId25" Type="http://schemas.openxmlformats.org/officeDocument/2006/relationships/font" Target="fonts/FiraSansExtraCondensedMedium-boldItalic.fntdata"/><Relationship Id="rId28" Type="http://schemas.openxmlformats.org/officeDocument/2006/relationships/font" Target="fonts/RobotoCondensed-italic.fntdata"/><Relationship Id="rId27" Type="http://schemas.openxmlformats.org/officeDocument/2006/relationships/font" Target="fonts/RobotoCondense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Condensed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CondensedLight-bold.fntdata"/><Relationship Id="rId30" Type="http://schemas.openxmlformats.org/officeDocument/2006/relationships/font" Target="fonts/RobotoCondensedLight-regular.fntdata"/><Relationship Id="rId11" Type="http://schemas.openxmlformats.org/officeDocument/2006/relationships/slide" Target="slides/slide7.xml"/><Relationship Id="rId33" Type="http://schemas.openxmlformats.org/officeDocument/2006/relationships/font" Target="fonts/RobotoCondensedLight-boldItalic.fntdata"/><Relationship Id="rId10" Type="http://schemas.openxmlformats.org/officeDocument/2006/relationships/slide" Target="slides/slide6.xml"/><Relationship Id="rId32" Type="http://schemas.openxmlformats.org/officeDocument/2006/relationships/font" Target="fonts/RobotoCondensedLight-italic.fntdata"/><Relationship Id="rId13" Type="http://schemas.openxmlformats.org/officeDocument/2006/relationships/slide" Target="slides/slide9.xml"/><Relationship Id="rId35" Type="http://schemas.openxmlformats.org/officeDocument/2006/relationships/font" Target="fonts/Exo2-bold.fntdata"/><Relationship Id="rId12" Type="http://schemas.openxmlformats.org/officeDocument/2006/relationships/slide" Target="slides/slide8.xml"/><Relationship Id="rId34" Type="http://schemas.openxmlformats.org/officeDocument/2006/relationships/font" Target="fonts/Exo2-regular.fntdata"/><Relationship Id="rId15" Type="http://schemas.openxmlformats.org/officeDocument/2006/relationships/slide" Target="slides/slide11.xml"/><Relationship Id="rId37" Type="http://schemas.openxmlformats.org/officeDocument/2006/relationships/font" Target="fonts/Exo2-boldItalic.fntdata"/><Relationship Id="rId14" Type="http://schemas.openxmlformats.org/officeDocument/2006/relationships/slide" Target="slides/slide10.xml"/><Relationship Id="rId36" Type="http://schemas.openxmlformats.org/officeDocument/2006/relationships/font" Target="fonts/Exo2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showMasterSp="0" type="twoColTx">
  <p:cSld name="TITLE_AND_TWO_COLUMN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" name="Google Shape;51;p11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" name="Google Shape;52;p11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3" name="Google Shape;53;p11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4" name="Google Shape;54;p11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 showMasterSp="0">
  <p:cSld name="CUSTOM_13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7" name="Google Shape;57;p1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8" name="Google Shape;58;p1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9" name="Google Shape;59;p1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0" name="Google Shape;60;p1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1" name="Google Shape;61;p1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2" name="Google Shape;62;p1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3" name="Google Shape;63;p1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4" name="Google Shape;64;p1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5" name="Google Shape;65;p1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6" name="Google Shape;66;p1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7" name="Google Shape;67;p1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8" name="Google Shape;68;p1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 showMasterSp="0">
  <p:cSld name="CUSTOM_12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" name="Google Shape;71;p13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2" name="Google Shape;72;p13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3" name="Google Shape;73;p13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4" name="Google Shape;74;p13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5" name="Google Shape;75;p13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6" name="Google Shape;76;p13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7" name="Google Shape;77;p13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8" name="Google Shape;78;p13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 showMasterSp="0">
  <p:cSld name="CUSTOM_10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2" name="Google Shape;82;p14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-RU" sz="1000" u="none" cap="none" strike="noStrik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i="0" lang="ru-RU" sz="1000" u="none" cap="none" strike="noStrike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2"/>
              </a:rPr>
              <a:t>Slidesgo</a:t>
            </a:r>
            <a:r>
              <a:rPr b="0" i="0" lang="ru-RU" sz="1000" u="none" cap="none" strike="noStrik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i="0" lang="ru-RU" sz="1000" u="none" cap="none" strike="noStrike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Flaticon</a:t>
            </a:r>
            <a:r>
              <a:rPr b="0" i="0" lang="ru-RU" sz="1000" u="none" cap="none" strike="noStrik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i="0" lang="ru-RU" sz="1000" u="none" cap="none" strike="noStrike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Freepik</a:t>
            </a:r>
            <a:r>
              <a:rPr b="0" i="0" lang="ru-RU" sz="1000" u="none" cap="none" strike="noStrik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b="0" i="0" sz="1000" u="none" cap="none" strike="noStrike">
              <a:solidFill>
                <a:schemeClr val="hlink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ru-RU" sz="900" u="none" cap="none" strike="noStrike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i="0" sz="900" u="none" cap="none" strike="noStrike">
              <a:solidFill>
                <a:schemeClr val="hlink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 showMasterSp="0">
  <p:cSld name="CAPTION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  <a:defRPr sz="1800">
                <a:solidFill>
                  <a:schemeClr val="hlink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  <a:defRPr sz="1800">
                <a:solidFill>
                  <a:schemeClr val="hlink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  <a:defRPr sz="1800">
                <a:solidFill>
                  <a:schemeClr val="hlink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  <a:defRPr sz="1800">
                <a:solidFill>
                  <a:schemeClr val="hlink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  <a:defRPr sz="1800">
                <a:solidFill>
                  <a:schemeClr val="hlink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  <a:defRPr sz="1800">
                <a:solidFill>
                  <a:schemeClr val="hlink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  <a:defRPr sz="1800">
                <a:solidFill>
                  <a:schemeClr val="hlink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  <a:defRPr sz="1800">
                <a:solidFill>
                  <a:schemeClr val="hlink"/>
                </a:solidFill>
              </a:defRPr>
            </a:lvl9pPr>
          </a:lstStyle>
          <a:p/>
        </p:txBody>
      </p:sp>
      <p:sp>
        <p:nvSpPr>
          <p:cNvPr id="85" name="Google Shape;85;p15"/>
          <p:cNvSpPr txBox="1"/>
          <p:nvPr>
            <p:ph idx="1" type="subTitle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 showMasterSp="0">
  <p:cSld name="BIG_NUMBER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hasCustomPrompt="1" type="title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 showMasterSp="0">
  <p:cSld name="CUSTOM_16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 showMasterSp="0">
  <p:cSld name="ONE_COLUMN_TEX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 showMasterSp="0">
  <p:cSld name="Small number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" name="Google Shape;21;p5"/>
          <p:cNvSpPr txBox="1"/>
          <p:nvPr>
            <p:ph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3" name="Google Shape;23;p5"/>
          <p:cNvSpPr txBox="1"/>
          <p:nvPr>
            <p:ph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5" name="Google Shape;25;p5"/>
          <p:cNvSpPr txBox="1"/>
          <p:nvPr>
            <p:ph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 showMasterSp="0">
  <p:cSld name="CUSTOM_1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" name="Google Shape;29;p6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0" name="Google Shape;30;p6"/>
          <p:cNvSpPr txBox="1"/>
          <p:nvPr>
            <p:ph idx="2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1" name="Google Shape;31;p6"/>
          <p:cNvSpPr txBox="1"/>
          <p:nvPr>
            <p:ph idx="3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2" name="Google Shape;32;p6"/>
          <p:cNvSpPr txBox="1"/>
          <p:nvPr>
            <p:ph idx="4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" name="Google Shape;33;p6"/>
          <p:cNvSpPr txBox="1"/>
          <p:nvPr>
            <p:ph idx="5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4" name="Google Shape;34;p6"/>
          <p:cNvSpPr txBox="1"/>
          <p:nvPr>
            <p:ph idx="6"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 showMasterSp="0">
  <p:cSld name="Title only 2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 showMasterSp="0">
  <p:cSld name="CUSTOM_5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 showMasterSp="0">
  <p:cSld name="Section header 5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 showMasterSp="0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7" name="Google Shape;47;p10"/>
          <p:cNvSpPr txBox="1"/>
          <p:nvPr>
            <p:ph idx="1" type="subTitle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8" name="Google Shape;48;p10"/>
          <p:cNvSpPr txBox="1"/>
          <p:nvPr>
            <p:ph idx="2" type="ctrTitle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Exo 2"/>
              <a:buNone/>
              <a:defRPr b="1" i="0" sz="2800" u="none" cap="none" strike="noStrike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●"/>
              <a:defRPr b="0" i="0" sz="1200" u="none" cap="none" strike="noStrik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○"/>
              <a:defRPr b="0" i="0" sz="1200" u="none" cap="none" strike="noStrik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■"/>
              <a:defRPr b="0" i="0" sz="1200" u="none" cap="none" strike="noStrik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●"/>
              <a:defRPr b="0" i="0" sz="1200" u="none" cap="none" strike="noStrik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○"/>
              <a:defRPr b="0" i="0" sz="1200" u="none" cap="none" strike="noStrik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■"/>
              <a:defRPr b="0" i="0" sz="1200" u="none" cap="none" strike="noStrik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●"/>
              <a:defRPr b="0" i="0" sz="1200" u="none" cap="none" strike="noStrik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○"/>
              <a:defRPr b="0" i="0" sz="1200" u="none" cap="none" strike="noStrik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200"/>
              <a:buFont typeface="Roboto Condensed Light"/>
              <a:buChar char="■"/>
              <a:defRPr b="0" i="0" sz="1200" u="none" cap="none" strike="noStrik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3.png"/><Relationship Id="rId7" Type="http://schemas.openxmlformats.org/officeDocument/2006/relationships/image" Target="../media/image15.jpg"/><Relationship Id="rId8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hyperlink" Target="mailto:myneholopy@gmail.com" TargetMode="External"/><Relationship Id="rId5" Type="http://schemas.openxmlformats.org/officeDocument/2006/relationships/hyperlink" Target="https://www.youtube.com/oze8oze" TargetMode="External"/><Relationship Id="rId6" Type="http://schemas.openxmlformats.org/officeDocument/2006/relationships/hyperlink" Target="https://vk.com/myneholopy" TargetMode="External"/><Relationship Id="rId7" Type="http://schemas.openxmlformats.org/officeDocument/2006/relationships/hyperlink" Target="https://ok.ru/myneholopy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8375" y="-61217"/>
            <a:ext cx="9144000" cy="512538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>
            <p:ph type="ctrTitle"/>
          </p:nvPr>
        </p:nvSpPr>
        <p:spPr>
          <a:xfrm flipH="1">
            <a:off x="849704" y="303378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4600">
                <a:latin typeface="Raleway"/>
                <a:ea typeface="Raleway"/>
                <a:cs typeface="Raleway"/>
                <a:sym typeface="Raleway"/>
              </a:rPr>
              <a:t>МЫ НЕ ХОЛОПЫ</a:t>
            </a:r>
            <a:endParaRPr sz="4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6" name="Google Shape;96;p18"/>
          <p:cNvSpPr txBox="1"/>
          <p:nvPr>
            <p:ph idx="1" type="subTitle"/>
          </p:nvPr>
        </p:nvSpPr>
        <p:spPr>
          <a:xfrm>
            <a:off x="849629" y="413169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>
                <a:latin typeface="Raleway"/>
                <a:ea typeface="Raleway"/>
                <a:cs typeface="Raleway"/>
                <a:sym typeface="Raleway"/>
              </a:rPr>
              <a:t>Название команды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97" name="Google Shape;97;p18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hlink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058"/>
            <a:ext cx="9144000" cy="5125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7"/>
          <p:cNvSpPr/>
          <p:nvPr/>
        </p:nvSpPr>
        <p:spPr>
          <a:xfrm flipH="1" rot="-5400000">
            <a:off x="5399608" y="2290105"/>
            <a:ext cx="1975500" cy="2628900"/>
          </a:xfrm>
          <a:prstGeom prst="snip1Rect">
            <a:avLst>
              <a:gd fmla="val 16667" name="adj"/>
            </a:avLst>
          </a:prstGeom>
          <a:solidFill>
            <a:schemeClr val="hlink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4" name="Google Shape;194;p27"/>
          <p:cNvCxnSpPr/>
          <p:nvPr/>
        </p:nvCxnSpPr>
        <p:spPr>
          <a:xfrm rot="10800000">
            <a:off x="6682358" y="3418130"/>
            <a:ext cx="2589600" cy="0"/>
          </a:xfrm>
          <a:prstGeom prst="straightConnector1">
            <a:avLst/>
          </a:prstGeom>
          <a:noFill/>
          <a:ln cap="flat" cmpd="sng" w="9525">
            <a:solidFill>
              <a:schemeClr val="hlink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5" name="Google Shape;195;p27"/>
          <p:cNvSpPr/>
          <p:nvPr/>
        </p:nvSpPr>
        <p:spPr>
          <a:xfrm rot="5400000">
            <a:off x="1759800" y="1393172"/>
            <a:ext cx="1975500" cy="2631000"/>
          </a:xfrm>
          <a:prstGeom prst="snip1Rect">
            <a:avLst>
              <a:gd fmla="val 16667" name="adj"/>
            </a:avLst>
          </a:prstGeom>
          <a:solidFill>
            <a:schemeClr val="hlink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6" name="Google Shape;196;p27"/>
          <p:cNvCxnSpPr/>
          <p:nvPr/>
        </p:nvCxnSpPr>
        <p:spPr>
          <a:xfrm rot="10800000">
            <a:off x="-21400" y="2501447"/>
            <a:ext cx="2441100" cy="0"/>
          </a:xfrm>
          <a:prstGeom prst="straightConnector1">
            <a:avLst/>
          </a:prstGeom>
          <a:noFill/>
          <a:ln cap="flat" cmpd="sng" w="9525">
            <a:solidFill>
              <a:schemeClr val="hlink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7" name="Google Shape;197;p27"/>
          <p:cNvSpPr txBox="1"/>
          <p:nvPr>
            <p:ph type="ctrTitle"/>
          </p:nvPr>
        </p:nvSpPr>
        <p:spPr>
          <a:xfrm>
            <a:off x="1964851" y="402604"/>
            <a:ext cx="5214300" cy="9421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>
                <a:latin typeface="Raleway"/>
                <a:ea typeface="Raleway"/>
                <a:cs typeface="Raleway"/>
                <a:sym typeface="Raleway"/>
              </a:rPr>
              <a:t>КАК ПРИВЛЕКАТЬ ПОЛЬЗОВАТЕЛЕЙ</a:t>
            </a:r>
            <a:endParaRPr/>
          </a:p>
        </p:txBody>
      </p:sp>
      <p:sp>
        <p:nvSpPr>
          <p:cNvPr id="198" name="Google Shape;198;p27"/>
          <p:cNvSpPr txBox="1"/>
          <p:nvPr>
            <p:ph idx="1" type="subTitle"/>
          </p:nvPr>
        </p:nvSpPr>
        <p:spPr>
          <a:xfrm>
            <a:off x="1515500" y="1812875"/>
            <a:ext cx="2383800" cy="15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Через лидеров мнений</a:t>
            </a:r>
            <a:r>
              <a:rPr lang="ru-RU" sz="1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,</a:t>
            </a:r>
            <a:endParaRPr sz="1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сарафанное радио,</a:t>
            </a:r>
            <a:endParaRPr sz="1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мультфильмы</a:t>
            </a:r>
            <a:endParaRPr sz="1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9" name="Google Shape;199;p27"/>
          <p:cNvSpPr txBox="1"/>
          <p:nvPr>
            <p:ph idx="4" type="subTitle"/>
          </p:nvPr>
        </p:nvSpPr>
        <p:spPr>
          <a:xfrm>
            <a:off x="5072900" y="2616800"/>
            <a:ext cx="2589600" cy="14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1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Таргетированная и контекстная реклама, SMM</a:t>
            </a:r>
            <a:endParaRPr sz="21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9600" y="0"/>
            <a:ext cx="9190751" cy="5151588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8"/>
          <p:cNvSpPr txBox="1"/>
          <p:nvPr>
            <p:ph type="ctrTitle"/>
          </p:nvPr>
        </p:nvSpPr>
        <p:spPr>
          <a:xfrm>
            <a:off x="1964851" y="411026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>
                <a:latin typeface="Raleway"/>
                <a:ea typeface="Raleway"/>
                <a:cs typeface="Raleway"/>
                <a:sym typeface="Raleway"/>
              </a:rPr>
              <a:t>КАК МАСШТАБИРОВАТЬ </a:t>
            </a:r>
            <a:br>
              <a:rPr lang="ru-RU">
                <a:latin typeface="Raleway"/>
                <a:ea typeface="Raleway"/>
                <a:cs typeface="Raleway"/>
                <a:sym typeface="Raleway"/>
              </a:rPr>
            </a:br>
            <a:r>
              <a:rPr lang="ru-RU">
                <a:latin typeface="Raleway"/>
                <a:ea typeface="Raleway"/>
                <a:cs typeface="Raleway"/>
                <a:sym typeface="Raleway"/>
              </a:rPr>
              <a:t>ПРОДУКТ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6" name="Google Shape;206;p28"/>
          <p:cNvSpPr txBox="1"/>
          <p:nvPr>
            <p:ph idx="1" type="subTitle"/>
          </p:nvPr>
        </p:nvSpPr>
        <p:spPr>
          <a:xfrm>
            <a:off x="616125" y="2338725"/>
            <a:ext cx="1477200" cy="20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>
                <a:latin typeface="Raleway"/>
                <a:ea typeface="Raleway"/>
                <a:cs typeface="Raleway"/>
                <a:sym typeface="Raleway"/>
              </a:rPr>
              <a:t>Обучение знаниям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>
                <a:latin typeface="Raleway"/>
                <a:ea typeface="Raleway"/>
                <a:cs typeface="Raleway"/>
                <a:sym typeface="Raleway"/>
              </a:rPr>
              <a:t>Персональные волеизъявления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7" name="Google Shape;207;p28"/>
          <p:cNvSpPr txBox="1"/>
          <p:nvPr>
            <p:ph idx="4" type="subTitle"/>
          </p:nvPr>
        </p:nvSpPr>
        <p:spPr>
          <a:xfrm>
            <a:off x="2709700" y="2338725"/>
            <a:ext cx="2766300" cy="14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>
                <a:latin typeface="Raleway"/>
                <a:ea typeface="Raleway"/>
                <a:cs typeface="Raleway"/>
                <a:sym typeface="Raleway"/>
              </a:rPr>
              <a:t>Возможность объединения граждан по интересам для решения локальных проблем (установка детской площадки во дворе, озеленение конкретной территории)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8" name="Google Shape;208;p28"/>
          <p:cNvSpPr txBox="1"/>
          <p:nvPr>
            <p:ph idx="6" type="subTitle"/>
          </p:nvPr>
        </p:nvSpPr>
        <p:spPr>
          <a:xfrm>
            <a:off x="5560925" y="2338725"/>
            <a:ext cx="3121800" cy="24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>
                <a:latin typeface="Raleway"/>
                <a:ea typeface="Raleway"/>
                <a:cs typeface="Raleway"/>
                <a:sym typeface="Raleway"/>
              </a:rPr>
              <a:t>Решение проблем, затрагивающих значительные пласты общества с применением компетенций профессиональных юристов, действующих от имени этой части общества (некачественная питьевая вода у жителей Фрунзенского района),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>
                <a:latin typeface="Raleway"/>
                <a:ea typeface="Raleway"/>
                <a:cs typeface="Raleway"/>
                <a:sym typeface="Raleway"/>
              </a:rPr>
              <a:t>устранение проблем в законодательстве,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>
                <a:latin typeface="Raleway"/>
                <a:ea typeface="Raleway"/>
                <a:cs typeface="Raleway"/>
                <a:sym typeface="Raleway"/>
              </a:rPr>
              <a:t>замена потерявших доверие должностных лиц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09" name="Google Shape;209;p28"/>
          <p:cNvCxnSpPr/>
          <p:nvPr/>
        </p:nvCxnSpPr>
        <p:spPr>
          <a:xfrm rot="10800000">
            <a:off x="-49500" y="2197025"/>
            <a:ext cx="80442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0" name="Google Shape;210;p28"/>
          <p:cNvSpPr txBox="1"/>
          <p:nvPr>
            <p:ph type="ctrTitle"/>
          </p:nvPr>
        </p:nvSpPr>
        <p:spPr>
          <a:xfrm>
            <a:off x="900777" y="1789421"/>
            <a:ext cx="907902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>
                <a:latin typeface="Raleway"/>
                <a:ea typeface="Raleway"/>
                <a:cs typeface="Raleway"/>
                <a:sym typeface="Raleway"/>
              </a:rPr>
              <a:t>01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1" name="Google Shape;211;p28"/>
          <p:cNvSpPr txBox="1"/>
          <p:nvPr>
            <p:ph type="ctrTitle"/>
          </p:nvPr>
        </p:nvSpPr>
        <p:spPr>
          <a:xfrm>
            <a:off x="3666950" y="1772822"/>
            <a:ext cx="907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>
                <a:latin typeface="Raleway"/>
                <a:ea typeface="Raleway"/>
                <a:cs typeface="Raleway"/>
                <a:sym typeface="Raleway"/>
              </a:rPr>
              <a:t>02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2" name="Google Shape;212;p28"/>
          <p:cNvSpPr txBox="1"/>
          <p:nvPr>
            <p:ph type="ctrTitle"/>
          </p:nvPr>
        </p:nvSpPr>
        <p:spPr>
          <a:xfrm>
            <a:off x="6499191" y="1772822"/>
            <a:ext cx="907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>
                <a:latin typeface="Raleway"/>
                <a:ea typeface="Raleway"/>
                <a:cs typeface="Raleway"/>
                <a:sym typeface="Raleway"/>
              </a:rPr>
              <a:t>03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058"/>
            <a:ext cx="9144002" cy="5125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9"/>
          <p:cNvSpPr txBox="1"/>
          <p:nvPr>
            <p:ph type="ctrTitle"/>
          </p:nvPr>
        </p:nvSpPr>
        <p:spPr>
          <a:xfrm>
            <a:off x="1964851" y="926968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>
                <a:latin typeface="Raleway"/>
                <a:ea typeface="Raleway"/>
                <a:cs typeface="Raleway"/>
                <a:sym typeface="Raleway"/>
              </a:rPr>
              <a:t>КОМАНДА ПРОЕКТА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9" name="Google Shape;219;p29"/>
          <p:cNvSpPr txBox="1"/>
          <p:nvPr>
            <p:ph idx="2" type="ctrTitle"/>
          </p:nvPr>
        </p:nvSpPr>
        <p:spPr>
          <a:xfrm>
            <a:off x="5431072" y="3352649"/>
            <a:ext cx="12816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ru-RU" sz="1200">
                <a:latin typeface="Raleway"/>
                <a:ea typeface="Raleway"/>
                <a:cs typeface="Raleway"/>
                <a:sym typeface="Raleway"/>
              </a:rPr>
              <a:t>Анатолий</a:t>
            </a:r>
            <a:endParaRPr b="0"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0" name="Google Shape;220;p29"/>
          <p:cNvSpPr txBox="1"/>
          <p:nvPr>
            <p:ph idx="3" type="ctrTitle"/>
          </p:nvPr>
        </p:nvSpPr>
        <p:spPr>
          <a:xfrm>
            <a:off x="784124" y="3409348"/>
            <a:ext cx="13242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ru-RU" sz="1200">
                <a:latin typeface="Raleway"/>
                <a:ea typeface="Raleway"/>
                <a:cs typeface="Raleway"/>
                <a:sym typeface="Raleway"/>
              </a:rPr>
              <a:t>Алексей Милюков</a:t>
            </a:r>
            <a:endParaRPr b="0"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1" name="Google Shape;221;p29"/>
          <p:cNvSpPr txBox="1"/>
          <p:nvPr>
            <p:ph idx="2" type="ctrTitle"/>
          </p:nvPr>
        </p:nvSpPr>
        <p:spPr>
          <a:xfrm>
            <a:off x="6906150" y="3352650"/>
            <a:ext cx="14631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ru-RU" sz="1200">
                <a:latin typeface="Raleway"/>
                <a:ea typeface="Raleway"/>
                <a:cs typeface="Raleway"/>
                <a:sym typeface="Raleway"/>
              </a:rPr>
              <a:t>Полидовец Екатерина</a:t>
            </a:r>
            <a:endParaRPr b="0"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2" name="Google Shape;222;p29"/>
          <p:cNvSpPr txBox="1"/>
          <p:nvPr>
            <p:ph idx="2" type="ctrTitle"/>
          </p:nvPr>
        </p:nvSpPr>
        <p:spPr>
          <a:xfrm>
            <a:off x="3857300" y="3220494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ru-RU" sz="1200">
                <a:latin typeface="Raleway"/>
                <a:ea typeface="Raleway"/>
                <a:cs typeface="Raleway"/>
                <a:sym typeface="Raleway"/>
              </a:rPr>
              <a:t>Дмитрий Ярмак</a:t>
            </a:r>
            <a:endParaRPr b="0"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3" name="Google Shape;223;p29"/>
          <p:cNvSpPr/>
          <p:nvPr/>
        </p:nvSpPr>
        <p:spPr>
          <a:xfrm>
            <a:off x="2417686" y="1872412"/>
            <a:ext cx="1046100" cy="1304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9"/>
          <p:cNvSpPr/>
          <p:nvPr/>
        </p:nvSpPr>
        <p:spPr>
          <a:xfrm>
            <a:off x="3931873" y="1873172"/>
            <a:ext cx="1046100" cy="1304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9"/>
          <p:cNvSpPr txBox="1"/>
          <p:nvPr>
            <p:ph idx="2" type="ctrTitle"/>
          </p:nvPr>
        </p:nvSpPr>
        <p:spPr>
          <a:xfrm>
            <a:off x="2405300" y="3261750"/>
            <a:ext cx="11550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ru-RU" sz="1200">
                <a:latin typeface="Raleway"/>
                <a:ea typeface="Raleway"/>
                <a:cs typeface="Raleway"/>
                <a:sym typeface="Raleway"/>
              </a:rPr>
              <a:t>Олег Желнов</a:t>
            </a:r>
            <a:endParaRPr b="0"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26" name="Google Shape;22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9375" y="1607350"/>
            <a:ext cx="1046100" cy="155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17675" y="1607350"/>
            <a:ext cx="1046100" cy="155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85975" y="1607350"/>
            <a:ext cx="1155000" cy="155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06150" y="1710650"/>
            <a:ext cx="1046100" cy="10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31075" y="1712121"/>
            <a:ext cx="1046100" cy="10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058"/>
            <a:ext cx="9144000" cy="512538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0"/>
          <p:cNvSpPr txBox="1"/>
          <p:nvPr>
            <p:ph type="ctrTitle"/>
          </p:nvPr>
        </p:nvSpPr>
        <p:spPr>
          <a:xfrm flipH="1">
            <a:off x="1974150" y="323225"/>
            <a:ext cx="51957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ru-RU">
                <a:latin typeface="Raleway"/>
                <a:ea typeface="Raleway"/>
                <a:cs typeface="Raleway"/>
                <a:sym typeface="Raleway"/>
              </a:rPr>
              <a:t>СПАСИБО!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7" name="Google Shape;237;p30"/>
          <p:cNvSpPr txBox="1"/>
          <p:nvPr>
            <p:ph idx="1" type="subTitle"/>
          </p:nvPr>
        </p:nvSpPr>
        <p:spPr>
          <a:xfrm>
            <a:off x="2236825" y="1349225"/>
            <a:ext cx="4839000" cy="3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None/>
            </a:pPr>
            <a:r>
              <a:rPr lang="ru-RU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Наши контакты:</a:t>
            </a:r>
            <a:endParaRPr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None/>
            </a:pPr>
            <a:r>
              <a:rPr lang="ru-RU" sz="13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myneholopy@gmail.com</a:t>
            </a:r>
            <a:endParaRPr sz="13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None/>
            </a:pPr>
            <a:r>
              <a:rPr lang="ru-RU" sz="13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https://www.youtube.com/oze8oze</a:t>
            </a:r>
            <a:endParaRPr sz="13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None/>
            </a:pPr>
            <a:r>
              <a:rPr lang="ru-RU" sz="13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https://www.youtube.com/iforin</a:t>
            </a:r>
            <a:endParaRPr sz="13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None/>
            </a:pPr>
            <a:r>
              <a:rPr lang="ru-RU" sz="13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https://vk.com/myneholopy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None/>
            </a:pPr>
            <a:r>
              <a:rPr lang="ru-RU" sz="13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https://ok.ru/myneholopy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None/>
            </a:pPr>
            <a:r>
              <a:rPr lang="ru-RU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https://t.me/narodprotiw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None/>
            </a:pPr>
            <a:r>
              <a:rPr lang="ru-RU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https://www.facebook.com/narodprotiw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None/>
            </a:pPr>
            <a:r>
              <a:rPr lang="ru-RU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https://www.instagram.com/myneholopy/</a:t>
            </a:r>
            <a:endParaRPr sz="13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http://myneholopy.tilda.ws/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38" name="Google Shape;238;p30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9" name="Google Shape;239;p30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058"/>
            <a:ext cx="9144000" cy="512538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>
            <p:ph type="ctrTitle"/>
          </p:nvPr>
        </p:nvSpPr>
        <p:spPr>
          <a:xfrm flipH="1">
            <a:off x="2352795" y="1338340"/>
            <a:ext cx="5195700" cy="13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2800">
                <a:latin typeface="Raleway"/>
                <a:ea typeface="Raleway"/>
                <a:cs typeface="Raleway"/>
                <a:sym typeface="Raleway"/>
              </a:rPr>
              <a:t>ОПИШИТЕ ВАШУ </a:t>
            </a:r>
            <a:br>
              <a:rPr lang="ru-RU" sz="2800">
                <a:latin typeface="Raleway"/>
                <a:ea typeface="Raleway"/>
                <a:cs typeface="Raleway"/>
                <a:sym typeface="Raleway"/>
              </a:rPr>
            </a:br>
            <a:r>
              <a:rPr lang="ru-RU" sz="2800">
                <a:latin typeface="Raleway"/>
                <a:ea typeface="Raleway"/>
                <a:cs typeface="Raleway"/>
                <a:sym typeface="Raleway"/>
              </a:rPr>
              <a:t>ИДЕЮ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4" name="Google Shape;104;p19"/>
          <p:cNvSpPr txBox="1"/>
          <p:nvPr>
            <p:ph idx="1" type="subTitle"/>
          </p:nvPr>
        </p:nvSpPr>
        <p:spPr>
          <a:xfrm>
            <a:off x="325449" y="2669175"/>
            <a:ext cx="7131600" cy="20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>
                <a:latin typeface="Raleway"/>
                <a:ea typeface="Raleway"/>
                <a:cs typeface="Raleway"/>
                <a:sym typeface="Raleway"/>
              </a:rPr>
              <a:t>Главная идея: мы делаем не всю ложь доступной. После того, как человек получит базовые правовые знания, он не сможет вернутся в состояние, в котором директор завода “даёт” зарплату и общежитие, президент “поднимает страну с колен”, а чиновник “дарит” детскую площадку городу.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>
                <a:latin typeface="Raleway"/>
                <a:ea typeface="Raleway"/>
                <a:cs typeface="Raleway"/>
                <a:sym typeface="Raleway"/>
              </a:rPr>
              <a:t>Наша цель- здоровое общество, которое понимает важность персонального участия каждого гражданина в построении общего блага. Общество, построенное на принципах солидарности и взаимовыручки.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05" name="Google Shape;105;p19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058"/>
            <a:ext cx="9144000" cy="512538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>
            <p:ph type="ctrTitle"/>
          </p:nvPr>
        </p:nvSpPr>
        <p:spPr>
          <a:xfrm>
            <a:off x="3241350" y="545657"/>
            <a:ext cx="52932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>
                <a:latin typeface="Raleway"/>
                <a:ea typeface="Raleway"/>
                <a:cs typeface="Raleway"/>
                <a:sym typeface="Raleway"/>
              </a:rPr>
              <a:t>КАКУЮ ПРОБЛЕМУ РЕШАЕТ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2" name="Google Shape;112;p20"/>
          <p:cNvSpPr txBox="1"/>
          <p:nvPr>
            <p:ph idx="1" type="subTitle"/>
          </p:nvPr>
        </p:nvSpPr>
        <p:spPr>
          <a:xfrm>
            <a:off x="1146150" y="1245200"/>
            <a:ext cx="7697700" cy="3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>
                <a:latin typeface="Raleway"/>
                <a:ea typeface="Raleway"/>
                <a:cs typeface="Raleway"/>
                <a:sym typeface="Raleway"/>
              </a:rPr>
              <a:t>Мы полагаем, что граждане РБ “забыли”, что именно они являются </a:t>
            </a:r>
            <a:r>
              <a:rPr b="1" lang="ru-RU">
                <a:latin typeface="Raleway"/>
                <a:ea typeface="Raleway"/>
                <a:cs typeface="Raleway"/>
                <a:sym typeface="Raleway"/>
              </a:rPr>
              <a:t>единственным</a:t>
            </a:r>
            <a:r>
              <a:rPr lang="ru-RU">
                <a:latin typeface="Raleway"/>
                <a:ea typeface="Raleway"/>
                <a:cs typeface="Raleway"/>
                <a:sym typeface="Raleway"/>
              </a:rPr>
              <a:t> источником власти и хозяевами на этой земле. Мы считаем, что главная проблема кроется в отсутствии контроля за социальными инструментами, которые призваны служить во благо общества, однако сейчас эта роль не выполняется. Люди не понимают, для чего придумано государство, какие функции оно выполняет и какую роль в этой модели занимает человек (спойлер- </a:t>
            </a:r>
            <a:r>
              <a:rPr b="1" lang="ru-RU">
                <a:latin typeface="Raleway"/>
                <a:ea typeface="Raleway"/>
                <a:cs typeface="Raleway"/>
                <a:sym typeface="Raleway"/>
              </a:rPr>
              <a:t>самую главную</a:t>
            </a:r>
            <a:r>
              <a:rPr lang="ru-RU">
                <a:latin typeface="Raleway"/>
                <a:ea typeface="Raleway"/>
                <a:cs typeface="Raleway"/>
                <a:sym typeface="Raleway"/>
              </a:rPr>
              <a:t>).</a:t>
            </a:r>
            <a:br>
              <a:rPr lang="ru-RU">
                <a:latin typeface="Raleway"/>
                <a:ea typeface="Raleway"/>
                <a:cs typeface="Raleway"/>
                <a:sym typeface="Raleway"/>
              </a:rPr>
            </a:br>
            <a:r>
              <a:rPr lang="ru-RU">
                <a:latin typeface="Raleway"/>
                <a:ea typeface="Raleway"/>
                <a:cs typeface="Raleway"/>
                <a:sym typeface="Raleway"/>
              </a:rPr>
              <a:t>Наш проект нацелен на:</a:t>
            </a:r>
            <a:br>
              <a:rPr lang="ru-RU">
                <a:latin typeface="Raleway"/>
                <a:ea typeface="Raleway"/>
                <a:cs typeface="Raleway"/>
                <a:sym typeface="Raleway"/>
              </a:rPr>
            </a:br>
            <a:r>
              <a:rPr lang="ru-RU">
                <a:latin typeface="Raleway"/>
                <a:ea typeface="Raleway"/>
                <a:cs typeface="Raleway"/>
                <a:sym typeface="Raleway"/>
              </a:rPr>
              <a:t>1.  </a:t>
            </a:r>
            <a:r>
              <a:rPr i="1" lang="ru-RU">
                <a:latin typeface="Raleway"/>
                <a:ea typeface="Raleway"/>
                <a:cs typeface="Raleway"/>
                <a:sym typeface="Raleway"/>
              </a:rPr>
              <a:t>Восстановление</a:t>
            </a:r>
            <a:r>
              <a:rPr lang="ru-RU">
                <a:latin typeface="Raleway"/>
                <a:ea typeface="Raleway"/>
                <a:cs typeface="Raleway"/>
                <a:sym typeface="Raleway"/>
              </a:rPr>
              <a:t> понимания роли гражданина в связке “социум-государство”</a:t>
            </a:r>
            <a:br>
              <a:rPr lang="ru-RU">
                <a:latin typeface="Raleway"/>
                <a:ea typeface="Raleway"/>
                <a:cs typeface="Raleway"/>
                <a:sym typeface="Raleway"/>
              </a:rPr>
            </a:br>
            <a:r>
              <a:rPr lang="ru-RU">
                <a:latin typeface="Raleway"/>
                <a:ea typeface="Raleway"/>
                <a:cs typeface="Raleway"/>
                <a:sym typeface="Raleway"/>
              </a:rPr>
              <a:t>2. </a:t>
            </a:r>
            <a:r>
              <a:rPr i="1" lang="ru-RU">
                <a:latin typeface="Raleway"/>
                <a:ea typeface="Raleway"/>
                <a:cs typeface="Raleway"/>
                <a:sym typeface="Raleway"/>
              </a:rPr>
              <a:t>Обучение</a:t>
            </a:r>
            <a:r>
              <a:rPr lang="ru-RU">
                <a:latin typeface="Raleway"/>
                <a:ea typeface="Raleway"/>
                <a:cs typeface="Raleway"/>
                <a:sym typeface="Raleway"/>
              </a:rPr>
              <a:t> граждан отстаивать свои права и свободы с помощью базовых правовых знаний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>
                <a:latin typeface="Raleway"/>
                <a:ea typeface="Raleway"/>
                <a:cs typeface="Raleway"/>
                <a:sym typeface="Raleway"/>
              </a:rPr>
              <a:t>3. </a:t>
            </a:r>
            <a:r>
              <a:rPr i="1" lang="ru-RU">
                <a:latin typeface="Raleway"/>
                <a:ea typeface="Raleway"/>
                <a:cs typeface="Raleway"/>
                <a:sym typeface="Raleway"/>
              </a:rPr>
              <a:t>Обучение</a:t>
            </a:r>
            <a:r>
              <a:rPr lang="ru-RU">
                <a:latin typeface="Raleway"/>
                <a:ea typeface="Raleway"/>
                <a:cs typeface="Raleway"/>
                <a:sym typeface="Raleway"/>
              </a:rPr>
              <a:t> людей способам “прямой” демократии. Проект призван дать не только базовые правовые знания, но и способы персонального влияния и участия в построении всеобщего блага, начиная от перегоревшей лампочки в подъезде до смены президента, который им не нравится.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13" name="Google Shape;113;p20"/>
          <p:cNvCxnSpPr/>
          <p:nvPr/>
        </p:nvCxnSpPr>
        <p:spPr>
          <a:xfrm>
            <a:off x="4569600" y="454475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hlink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" name="Google Shape;114;p20"/>
          <p:cNvCxnSpPr/>
          <p:nvPr/>
        </p:nvCxnSpPr>
        <p:spPr>
          <a:xfrm>
            <a:off x="0" y="4919500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hlink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058"/>
            <a:ext cx="9144000" cy="51253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21"/>
          <p:cNvGrpSpPr/>
          <p:nvPr/>
        </p:nvGrpSpPr>
        <p:grpSpPr>
          <a:xfrm>
            <a:off x="3110697" y="1606925"/>
            <a:ext cx="6033300" cy="463800"/>
            <a:chOff x="3110697" y="1606925"/>
            <a:chExt cx="6033300" cy="463800"/>
          </a:xfrm>
        </p:grpSpPr>
        <p:cxnSp>
          <p:nvCxnSpPr>
            <p:cNvPr id="121" name="Google Shape;121;p21"/>
            <p:cNvCxnSpPr/>
            <p:nvPr/>
          </p:nvCxnSpPr>
          <p:spPr>
            <a:xfrm rot="10800000">
              <a:off x="3110697" y="1839575"/>
              <a:ext cx="60333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2" name="Google Shape;122;p21"/>
            <p:cNvSpPr/>
            <p:nvPr/>
          </p:nvSpPr>
          <p:spPr>
            <a:xfrm>
              <a:off x="3317627" y="1606925"/>
              <a:ext cx="2936700" cy="463800"/>
            </a:xfrm>
            <a:prstGeom prst="snip2DiagRect">
              <a:avLst>
                <a:gd fmla="val 0" name="adj1"/>
                <a:gd fmla="val 16667" name="adj2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123;p21"/>
          <p:cNvGrpSpPr/>
          <p:nvPr/>
        </p:nvGrpSpPr>
        <p:grpSpPr>
          <a:xfrm>
            <a:off x="4280098" y="2633500"/>
            <a:ext cx="4863900" cy="463800"/>
            <a:chOff x="4280098" y="2633500"/>
            <a:chExt cx="4863900" cy="463800"/>
          </a:xfrm>
        </p:grpSpPr>
        <p:cxnSp>
          <p:nvCxnSpPr>
            <p:cNvPr id="124" name="Google Shape;124;p21"/>
            <p:cNvCxnSpPr/>
            <p:nvPr/>
          </p:nvCxnSpPr>
          <p:spPr>
            <a:xfrm rot="10800000">
              <a:off x="4280098" y="2865400"/>
              <a:ext cx="48639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5" name="Google Shape;125;p21"/>
            <p:cNvSpPr/>
            <p:nvPr/>
          </p:nvSpPr>
          <p:spPr>
            <a:xfrm>
              <a:off x="4491474" y="2633500"/>
              <a:ext cx="2894700" cy="463800"/>
            </a:xfrm>
            <a:prstGeom prst="snip2DiagRect">
              <a:avLst>
                <a:gd fmla="val 0" name="adj1"/>
                <a:gd fmla="val 16667" name="adj2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26;p21"/>
          <p:cNvGrpSpPr/>
          <p:nvPr/>
        </p:nvGrpSpPr>
        <p:grpSpPr>
          <a:xfrm>
            <a:off x="5376000" y="3658994"/>
            <a:ext cx="3768000" cy="536477"/>
            <a:chOff x="5375998" y="3658975"/>
            <a:chExt cx="3768000" cy="463800"/>
          </a:xfrm>
        </p:grpSpPr>
        <p:cxnSp>
          <p:nvCxnSpPr>
            <p:cNvPr id="127" name="Google Shape;127;p21"/>
            <p:cNvCxnSpPr/>
            <p:nvPr/>
          </p:nvCxnSpPr>
          <p:spPr>
            <a:xfrm rot="10800000">
              <a:off x="5375998" y="3890867"/>
              <a:ext cx="37680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8" name="Google Shape;128;p21"/>
            <p:cNvSpPr/>
            <p:nvPr/>
          </p:nvSpPr>
          <p:spPr>
            <a:xfrm>
              <a:off x="5580355" y="3658975"/>
              <a:ext cx="3213900" cy="463800"/>
            </a:xfrm>
            <a:prstGeom prst="snip2DiagRect">
              <a:avLst>
                <a:gd fmla="val 0" name="adj1"/>
                <a:gd fmla="val 16667" name="adj2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" name="Google Shape;129;p21"/>
          <p:cNvSpPr txBox="1"/>
          <p:nvPr>
            <p:ph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ru-RU" sz="5300">
                <a:latin typeface="Raleway"/>
                <a:ea typeface="Raleway"/>
                <a:cs typeface="Raleway"/>
                <a:sym typeface="Raleway"/>
              </a:rPr>
              <a:t>1000</a:t>
            </a:r>
            <a:endParaRPr sz="5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0" name="Google Shape;130;p21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100">
                <a:latin typeface="Raleway"/>
                <a:ea typeface="Raleway"/>
                <a:cs typeface="Raleway"/>
                <a:sym typeface="Raleway"/>
              </a:rPr>
              <a:t>граждан подают волеизъявления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1" name="Google Shape;131;p21"/>
          <p:cNvSpPr txBox="1"/>
          <p:nvPr>
            <p:ph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ru-RU">
                <a:latin typeface="Raleway"/>
                <a:ea typeface="Raleway"/>
                <a:cs typeface="Raleway"/>
                <a:sym typeface="Raleway"/>
              </a:rPr>
              <a:t>100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2" name="Google Shape;132;p21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100">
                <a:latin typeface="Raleway"/>
                <a:ea typeface="Raleway"/>
                <a:cs typeface="Raleway"/>
                <a:sym typeface="Raleway"/>
              </a:rPr>
              <a:t>граждан из 1000 обжалуют “отписки”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3" name="Google Shape;133;p21"/>
          <p:cNvSpPr txBox="1"/>
          <p:nvPr>
            <p:ph idx="5" type="title"/>
          </p:nvPr>
        </p:nvSpPr>
        <p:spPr>
          <a:xfrm>
            <a:off x="3204601" y="3501150"/>
            <a:ext cx="17952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ru-RU">
                <a:latin typeface="Raleway"/>
                <a:ea typeface="Raleway"/>
                <a:cs typeface="Raleway"/>
                <a:sym typeface="Raleway"/>
              </a:rPr>
              <a:t>1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4" name="Google Shape;134;p21"/>
          <p:cNvSpPr txBox="1"/>
          <p:nvPr>
            <p:ph idx="6" type="subTitle"/>
          </p:nvPr>
        </p:nvSpPr>
        <p:spPr>
          <a:xfrm flipH="1">
            <a:off x="5671500" y="3709955"/>
            <a:ext cx="32649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100">
                <a:latin typeface="Raleway"/>
                <a:ea typeface="Raleway"/>
                <a:cs typeface="Raleway"/>
                <a:sym typeface="Raleway"/>
              </a:rPr>
              <a:t>гражданин идет до конца и добивается успеха в решении своей проблемы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5" name="Google Shape;135;p21"/>
          <p:cNvSpPr txBox="1"/>
          <p:nvPr>
            <p:ph type="ctrTitle"/>
          </p:nvPr>
        </p:nvSpPr>
        <p:spPr>
          <a:xfrm>
            <a:off x="1964851" y="445316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>
                <a:latin typeface="Raleway"/>
                <a:ea typeface="Raleway"/>
                <a:cs typeface="Raleway"/>
                <a:sym typeface="Raleway"/>
              </a:rPr>
              <a:t>ДОКАЖИТЕ ЦИФРАМИ,</a:t>
            </a:r>
            <a:br>
              <a:rPr lang="ru-RU">
                <a:latin typeface="Raleway"/>
                <a:ea typeface="Raleway"/>
                <a:cs typeface="Raleway"/>
                <a:sym typeface="Raleway"/>
              </a:rPr>
            </a:br>
            <a:r>
              <a:rPr lang="ru-RU">
                <a:latin typeface="Raleway"/>
                <a:ea typeface="Raleway"/>
                <a:cs typeface="Raleway"/>
                <a:sym typeface="Raleway"/>
              </a:rPr>
              <a:t>ЧТО ЭТО ПРОБЛЕМА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058"/>
            <a:ext cx="9144000" cy="5125383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/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>
                <a:latin typeface="Raleway"/>
                <a:ea typeface="Raleway"/>
                <a:cs typeface="Raleway"/>
                <a:sym typeface="Raleway"/>
              </a:rPr>
              <a:t>01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2" name="Google Shape;142;p22"/>
          <p:cNvSpPr txBox="1"/>
          <p:nvPr>
            <p:ph idx="1" type="subTitle"/>
          </p:nvPr>
        </p:nvSpPr>
        <p:spPr>
          <a:xfrm>
            <a:off x="872450" y="3090475"/>
            <a:ext cx="2135100" cy="16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200">
                <a:latin typeface="Raleway"/>
                <a:ea typeface="Raleway"/>
                <a:cs typeface="Raleway"/>
                <a:sym typeface="Raleway"/>
              </a:rPr>
              <a:t>Помогает осознать степень незаменимости гражданина и благ, которые он создает для общества и степень “заменимости” социальных инструментов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3" name="Google Shape;143;p22"/>
          <p:cNvSpPr txBox="1"/>
          <p:nvPr>
            <p:ph idx="2" type="ctrTitle"/>
          </p:nvPr>
        </p:nvSpPr>
        <p:spPr>
          <a:xfrm>
            <a:off x="3185675" y="32322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>
                <a:latin typeface="Raleway"/>
                <a:ea typeface="Raleway"/>
                <a:cs typeface="Raleway"/>
                <a:sym typeface="Raleway"/>
              </a:rPr>
              <a:t>02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4" name="Google Shape;144;p22"/>
          <p:cNvSpPr txBox="1"/>
          <p:nvPr>
            <p:ph idx="3" type="subTitle"/>
          </p:nvPr>
        </p:nvSpPr>
        <p:spPr>
          <a:xfrm>
            <a:off x="3413375" y="2186163"/>
            <a:ext cx="221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>
                <a:latin typeface="Raleway"/>
                <a:ea typeface="Raleway"/>
                <a:cs typeface="Raleway"/>
                <a:sym typeface="Raleway"/>
              </a:rPr>
              <a:t>Продукт дает гражданам инструмент для контроля работы социальных инструментов государства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5" name="Google Shape;145;p22"/>
          <p:cNvSpPr txBox="1"/>
          <p:nvPr>
            <p:ph idx="4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>
                <a:latin typeface="Raleway"/>
                <a:ea typeface="Raleway"/>
                <a:cs typeface="Raleway"/>
                <a:sym typeface="Raleway"/>
              </a:rPr>
              <a:t>03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6" name="Google Shape;146;p22"/>
          <p:cNvSpPr txBox="1"/>
          <p:nvPr>
            <p:ph idx="5" type="subTitle"/>
          </p:nvPr>
        </p:nvSpPr>
        <p:spPr>
          <a:xfrm>
            <a:off x="6136500" y="3147075"/>
            <a:ext cx="221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>
                <a:latin typeface="Raleway"/>
                <a:ea typeface="Raleway"/>
                <a:cs typeface="Raleway"/>
                <a:sym typeface="Raleway"/>
              </a:rPr>
              <a:t>Воспитание солидарности, обучение принципам “прямой” демократии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7" name="Google Shape;147;p22"/>
          <p:cNvSpPr txBox="1"/>
          <p:nvPr>
            <p:ph idx="6" type="ctrTitle"/>
          </p:nvPr>
        </p:nvSpPr>
        <p:spPr>
          <a:xfrm>
            <a:off x="1964851" y="575215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>
                <a:latin typeface="Raleway"/>
                <a:ea typeface="Raleway"/>
                <a:cs typeface="Raleway"/>
                <a:sym typeface="Raleway"/>
              </a:rPr>
              <a:t>КАК ПРОДУКТ </a:t>
            </a:r>
            <a:br>
              <a:rPr lang="ru-RU">
                <a:latin typeface="Raleway"/>
                <a:ea typeface="Raleway"/>
                <a:cs typeface="Raleway"/>
                <a:sym typeface="Raleway"/>
              </a:rPr>
            </a:br>
            <a:r>
              <a:rPr lang="ru-RU">
                <a:latin typeface="Raleway"/>
                <a:ea typeface="Raleway"/>
                <a:cs typeface="Raleway"/>
                <a:sym typeface="Raleway"/>
              </a:rPr>
              <a:t>РЕШАЕТ ПРОБЛЕМУ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48" name="Google Shape;148;p22"/>
          <p:cNvCxnSpPr/>
          <p:nvPr/>
        </p:nvCxnSpPr>
        <p:spPr>
          <a:xfrm>
            <a:off x="3235200" y="2186175"/>
            <a:ext cx="0" cy="164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9" name="Google Shape;149;p22"/>
          <p:cNvCxnSpPr/>
          <p:nvPr/>
        </p:nvCxnSpPr>
        <p:spPr>
          <a:xfrm>
            <a:off x="5908800" y="2186175"/>
            <a:ext cx="0" cy="164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6750" y="-4050"/>
            <a:ext cx="9190751" cy="5151588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 txBox="1"/>
          <p:nvPr>
            <p:ph type="ctrTitle"/>
          </p:nvPr>
        </p:nvSpPr>
        <p:spPr>
          <a:xfrm>
            <a:off x="1627225" y="268452"/>
            <a:ext cx="39459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sz="3200">
                <a:latin typeface="Raleway"/>
                <a:ea typeface="Raleway"/>
                <a:cs typeface="Raleway"/>
                <a:sym typeface="Raleway"/>
              </a:rPr>
              <a:t>Конкуренты</a:t>
            </a:r>
            <a:endParaRPr sz="3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1894950" y="1034025"/>
            <a:ext cx="5523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ru-RU" sz="1500" u="none" cap="none" strike="noStrike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</a:rPr>
              <a:t>В данной сфере полное отсутствие конкуренции, есть только несколько союзников, преследующих одну цель</a:t>
            </a:r>
            <a:endParaRPr b="0" i="0" sz="1500" u="none" cap="none" strike="noStrik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57" name="Google Shape;157;p23"/>
          <p:cNvSpPr txBox="1"/>
          <p:nvPr/>
        </p:nvSpPr>
        <p:spPr>
          <a:xfrm>
            <a:off x="7274236" y="3244807"/>
            <a:ext cx="5970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ru-RU" sz="1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b="1" i="0" sz="1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5250" y="3585002"/>
            <a:ext cx="2724636" cy="5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3175" y="2030430"/>
            <a:ext cx="2488775" cy="1204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388" y="1886899"/>
            <a:ext cx="2508972" cy="3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83100" y="2181358"/>
            <a:ext cx="2724625" cy="2270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058"/>
            <a:ext cx="9144000" cy="5125383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4"/>
          <p:cNvSpPr txBox="1"/>
          <p:nvPr>
            <p:ph type="ctrTitle"/>
          </p:nvPr>
        </p:nvSpPr>
        <p:spPr>
          <a:xfrm flipH="1">
            <a:off x="1180003" y="550770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>
                <a:latin typeface="Raleway"/>
                <a:ea typeface="Raleway"/>
                <a:cs typeface="Raleway"/>
                <a:sym typeface="Raleway"/>
              </a:rPr>
              <a:t>КАКУЮ ТЕХНОЛОГИЮ ИСПОЛЬЗУЕТЕ 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8" name="Google Shape;168;p24"/>
          <p:cNvSpPr txBox="1"/>
          <p:nvPr>
            <p:ph idx="1" type="subTitle"/>
          </p:nvPr>
        </p:nvSpPr>
        <p:spPr>
          <a:xfrm>
            <a:off x="1180000" y="2738075"/>
            <a:ext cx="4860600" cy="11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 sz="2700">
                <a:latin typeface="Raleway"/>
                <a:ea typeface="Raleway"/>
                <a:cs typeface="Raleway"/>
                <a:sym typeface="Raleway"/>
              </a:rPr>
              <a:t>HTML, JavaScript, Go, Wiki ...</a:t>
            </a:r>
            <a:endParaRPr sz="27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69" name="Google Shape;169;p24"/>
          <p:cNvCxnSpPr/>
          <p:nvPr/>
        </p:nvCxnSpPr>
        <p:spPr>
          <a:xfrm>
            <a:off x="0" y="2566500"/>
            <a:ext cx="1676700" cy="0"/>
          </a:xfrm>
          <a:prstGeom prst="straightConnector1">
            <a:avLst/>
          </a:prstGeom>
          <a:noFill/>
          <a:ln cap="flat" cmpd="sng" w="9525">
            <a:solidFill>
              <a:schemeClr val="hlink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058"/>
            <a:ext cx="9144000" cy="5125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 txBox="1"/>
          <p:nvPr>
            <p:ph type="ctrTitle"/>
          </p:nvPr>
        </p:nvSpPr>
        <p:spPr>
          <a:xfrm flipH="1">
            <a:off x="1698072" y="11497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4800">
                <a:latin typeface="Raleway"/>
                <a:ea typeface="Raleway"/>
                <a:cs typeface="Raleway"/>
                <a:sym typeface="Raleway"/>
              </a:rPr>
              <a:t>MVP</a:t>
            </a:r>
            <a:endParaRPr sz="4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6" name="Google Shape;176;p25"/>
          <p:cNvSpPr txBox="1"/>
          <p:nvPr>
            <p:ph idx="1" type="subTitle"/>
          </p:nvPr>
        </p:nvSpPr>
        <p:spPr>
          <a:xfrm>
            <a:off x="2668872" y="2550224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>
                <a:latin typeface="Raleway"/>
                <a:ea typeface="Raleway"/>
                <a:cs typeface="Raleway"/>
                <a:sym typeface="Raleway"/>
              </a:rPr>
              <a:t>MVP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77" name="Google Shape;177;p25"/>
          <p:cNvCxnSpPr/>
          <p:nvPr/>
        </p:nvCxnSpPr>
        <p:spPr>
          <a:xfrm>
            <a:off x="7015900" y="-35700"/>
            <a:ext cx="0" cy="2382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8" name="Google Shape;17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100"/>
            <a:ext cx="9144000" cy="512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058"/>
            <a:ext cx="9144000" cy="512538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6"/>
          <p:cNvSpPr txBox="1"/>
          <p:nvPr>
            <p:ph idx="2" type="ctrTitle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>
                <a:latin typeface="Raleway"/>
                <a:ea typeface="Raleway"/>
                <a:cs typeface="Raleway"/>
                <a:sym typeface="Raleway"/>
              </a:rPr>
              <a:t>БИЗНЕС-МОДЕЛЬ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5" name="Google Shape;185;p26"/>
          <p:cNvSpPr txBox="1"/>
          <p:nvPr>
            <p:ph idx="1" type="subTitle"/>
          </p:nvPr>
        </p:nvSpPr>
        <p:spPr>
          <a:xfrm>
            <a:off x="1092325" y="2051775"/>
            <a:ext cx="3182100" cy="27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Raleway"/>
              <a:buChar char="●"/>
            </a:pPr>
            <a:r>
              <a:rPr b="1" lang="ru-RU" sz="2900">
                <a:latin typeface="Raleway"/>
                <a:ea typeface="Raleway"/>
                <a:cs typeface="Raleway"/>
                <a:sym typeface="Raleway"/>
              </a:rPr>
              <a:t>Донаты</a:t>
            </a:r>
            <a:endParaRPr b="1" sz="2900">
              <a:latin typeface="Raleway"/>
              <a:ea typeface="Raleway"/>
              <a:cs typeface="Raleway"/>
              <a:sym typeface="Raleway"/>
            </a:endParaRPr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Raleway"/>
              <a:buChar char="●"/>
            </a:pPr>
            <a:r>
              <a:rPr b="1" lang="ru-RU" sz="2900">
                <a:latin typeface="Raleway"/>
                <a:ea typeface="Raleway"/>
                <a:cs typeface="Raleway"/>
                <a:sym typeface="Raleway"/>
              </a:rPr>
              <a:t>Аукцион ротируемых спонсоров</a:t>
            </a:r>
            <a:endParaRPr b="1" sz="2900">
              <a:latin typeface="Raleway"/>
              <a:ea typeface="Raleway"/>
              <a:cs typeface="Raleway"/>
              <a:sym typeface="Raleway"/>
            </a:endParaRPr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Raleway"/>
              <a:buChar char="●"/>
            </a:pPr>
            <a:r>
              <a:rPr b="1" lang="ru-RU" sz="2900">
                <a:latin typeface="Raleway"/>
                <a:ea typeface="Raleway"/>
                <a:cs typeface="Raleway"/>
                <a:sym typeface="Raleway"/>
              </a:rPr>
              <a:t>Налоги</a:t>
            </a:r>
            <a:endParaRPr b="1" sz="28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86" name="Google Shape;186;p26"/>
          <p:cNvCxnSpPr/>
          <p:nvPr/>
        </p:nvCxnSpPr>
        <p:spPr>
          <a:xfrm>
            <a:off x="3957600" y="3045275"/>
            <a:ext cx="13680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7" name="Google Shape;187;p26"/>
          <p:cNvSpPr/>
          <p:nvPr/>
        </p:nvSpPr>
        <p:spPr>
          <a:xfrm>
            <a:off x="4572000" y="1386700"/>
            <a:ext cx="3182100" cy="3224100"/>
          </a:xfrm>
          <a:prstGeom prst="snip2DiagRect">
            <a:avLst>
              <a:gd fmla="val 0" name="adj1"/>
              <a:gd fmla="val 16667" name="adj2"/>
            </a:avLst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